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
  </p:notesMasterIdLst>
  <p:sldIdLst>
    <p:sldId id="312" r:id="rId2"/>
  </p:sldIdLst>
  <p:sldSz cx="36576000" cy="2743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89" autoAdjust="0"/>
    <p:restoredTop sz="81296" autoAdjust="0"/>
  </p:normalViewPr>
  <p:slideViewPr>
    <p:cSldViewPr snapToGrid="0">
      <p:cViewPr varScale="1">
        <p:scale>
          <a:sx n="34" d="100"/>
          <a:sy n="34" d="100"/>
        </p:scale>
        <p:origin x="559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4930AC-0CAE-454E-82AE-CCEF7F275F04}" type="datetimeFigureOut">
              <a:rPr lang="en-NZ" smtClean="0"/>
              <a:t>20/09/2022</a:t>
            </a:fld>
            <a:endParaRPr lang="en-NZ"/>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5D731-ABFE-4BF9-BEFA-71EE5D3187B2}" type="slidenum">
              <a:rPr lang="en-NZ" smtClean="0"/>
              <a:t>‹#›</a:t>
            </a:fld>
            <a:endParaRPr lang="en-NZ"/>
          </a:p>
        </p:txBody>
      </p:sp>
    </p:spTree>
    <p:extLst>
      <p:ext uri="{BB962C8B-B14F-4D97-AF65-F5344CB8AC3E}">
        <p14:creationId xmlns:p14="http://schemas.microsoft.com/office/powerpoint/2010/main" val="43023300"/>
      </p:ext>
    </p:extLst>
  </p:cSld>
  <p:clrMap bg1="lt1" tx1="dk1" bg2="lt2" tx2="dk2" accent1="accent1" accent2="accent2" accent3="accent3" accent4="accent4" accent5="accent5" accent6="accent6" hlink="hlink" folHlink="folHlink"/>
  <p:notesStyle>
    <a:lvl1pPr marL="0" algn="l" defTabSz="3657509" rtl="0" eaLnBrk="1" latinLnBrk="0" hangingPunct="1">
      <a:defRPr sz="4800" kern="1200">
        <a:solidFill>
          <a:schemeClr val="tx1"/>
        </a:solidFill>
        <a:latin typeface="+mn-lt"/>
        <a:ea typeface="+mn-ea"/>
        <a:cs typeface="+mn-cs"/>
      </a:defRPr>
    </a:lvl1pPr>
    <a:lvl2pPr marL="1828754" algn="l" defTabSz="3657509" rtl="0" eaLnBrk="1" latinLnBrk="0" hangingPunct="1">
      <a:defRPr sz="4800" kern="1200">
        <a:solidFill>
          <a:schemeClr val="tx1"/>
        </a:solidFill>
        <a:latin typeface="+mn-lt"/>
        <a:ea typeface="+mn-ea"/>
        <a:cs typeface="+mn-cs"/>
      </a:defRPr>
    </a:lvl2pPr>
    <a:lvl3pPr marL="3657509" algn="l" defTabSz="3657509" rtl="0" eaLnBrk="1" latinLnBrk="0" hangingPunct="1">
      <a:defRPr sz="4800" kern="1200">
        <a:solidFill>
          <a:schemeClr val="tx1"/>
        </a:solidFill>
        <a:latin typeface="+mn-lt"/>
        <a:ea typeface="+mn-ea"/>
        <a:cs typeface="+mn-cs"/>
      </a:defRPr>
    </a:lvl3pPr>
    <a:lvl4pPr marL="5486263" algn="l" defTabSz="3657509" rtl="0" eaLnBrk="1" latinLnBrk="0" hangingPunct="1">
      <a:defRPr sz="4800" kern="1200">
        <a:solidFill>
          <a:schemeClr val="tx1"/>
        </a:solidFill>
        <a:latin typeface="+mn-lt"/>
        <a:ea typeface="+mn-ea"/>
        <a:cs typeface="+mn-cs"/>
      </a:defRPr>
    </a:lvl4pPr>
    <a:lvl5pPr marL="7315017" algn="l" defTabSz="3657509" rtl="0" eaLnBrk="1" latinLnBrk="0" hangingPunct="1">
      <a:defRPr sz="4800" kern="1200">
        <a:solidFill>
          <a:schemeClr val="tx1"/>
        </a:solidFill>
        <a:latin typeface="+mn-lt"/>
        <a:ea typeface="+mn-ea"/>
        <a:cs typeface="+mn-cs"/>
      </a:defRPr>
    </a:lvl5pPr>
    <a:lvl6pPr marL="9143771" algn="l" defTabSz="3657509" rtl="0" eaLnBrk="1" latinLnBrk="0" hangingPunct="1">
      <a:defRPr sz="4800" kern="1200">
        <a:solidFill>
          <a:schemeClr val="tx1"/>
        </a:solidFill>
        <a:latin typeface="+mn-lt"/>
        <a:ea typeface="+mn-ea"/>
        <a:cs typeface="+mn-cs"/>
      </a:defRPr>
    </a:lvl6pPr>
    <a:lvl7pPr marL="10972526" algn="l" defTabSz="3657509" rtl="0" eaLnBrk="1" latinLnBrk="0" hangingPunct="1">
      <a:defRPr sz="4800" kern="1200">
        <a:solidFill>
          <a:schemeClr val="tx1"/>
        </a:solidFill>
        <a:latin typeface="+mn-lt"/>
        <a:ea typeface="+mn-ea"/>
        <a:cs typeface="+mn-cs"/>
      </a:defRPr>
    </a:lvl7pPr>
    <a:lvl8pPr marL="12801280" algn="l" defTabSz="3657509" rtl="0" eaLnBrk="1" latinLnBrk="0" hangingPunct="1">
      <a:defRPr sz="4800" kern="1200">
        <a:solidFill>
          <a:schemeClr val="tx1"/>
        </a:solidFill>
        <a:latin typeface="+mn-lt"/>
        <a:ea typeface="+mn-ea"/>
        <a:cs typeface="+mn-cs"/>
      </a:defRPr>
    </a:lvl8pPr>
    <a:lvl9pPr marL="14630034" algn="l" defTabSz="3657509"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1 min intro:</a:t>
            </a:r>
          </a:p>
          <a:p>
            <a:endParaRPr lang="en-US" dirty="0"/>
          </a:p>
          <a:p>
            <a:r>
              <a:rPr lang="en-US" dirty="0"/>
              <a:t>Hi everyone, I’ll be presenting a poster focused on the solid-earth – cryosphere interactions of the Ross Ice Shelf region. For the Ross Ice Shelf, this solid-earth portion is hidden by 100’s to 1000’s of meters of sedimentary deposits, seawater, and the floating ice shelf. Our research here uses airborne magnetics data to strip away those layer to discover the shape of the underlying basement rock. From this, we’ve identified large, fault bound, sedimentary basins, up to 3 km thick, which likely have a strong influence on important boundary conditions, such as geothermal heat flow and ground water transport.  If you’re interested in hearing more about this, please come by my poster.</a:t>
            </a:r>
          </a:p>
          <a:p>
            <a:endParaRPr lang="en-US" dirty="0"/>
          </a:p>
          <a:p>
            <a:endParaRPr lang="en-US" dirty="0"/>
          </a:p>
          <a:p>
            <a:r>
              <a:rPr lang="en-US" dirty="0"/>
              <a:t>Between the sediment basins, we find large basement highs with thin sedimentary cover. Some of these were likely above sea level mountain ranges during the initial phases of Antarctic glaciation and have thus influence the . </a:t>
            </a:r>
          </a:p>
          <a:p>
            <a:endParaRPr lang="en-US" dirty="0"/>
          </a:p>
          <a:p>
            <a:r>
              <a:rPr lang="en-US" dirty="0"/>
              <a:t>30 sec run through:</a:t>
            </a:r>
          </a:p>
          <a:p>
            <a:r>
              <a:rPr lang="en-US" dirty="0"/>
              <a:t>For this research we wanted to find out the thickness of the sediments beneath the Ross Ice Shelf, and then determine the shape of the basement rock surface underneath those sediments. We were able to do this using airborne magnetics data and some seismic constraints. Our results show a series of large sedimentary basin, with over 3km of sediments, as well as broad shallow basement ridges. We believe both of these features, either in the past, or currently, influence several important boundary conditions for the ice sheet. </a:t>
            </a:r>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26C2670-3342-473C-969D-FDFF399F205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9459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67030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8424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456984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70572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15724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948638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9/20/2022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516104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9/20/2022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93295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9/20/2022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18578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872699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7502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3F135061-2F74-46D4-9F8F-C77EF304855D}" type="datetimeFigureOut">
              <a:rPr lang="en-US" smtClean="0"/>
              <a:t>9/20/2022</a:t>
            </a:fld>
            <a:endParaRPr lang="en-US"/>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235765504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jpg"/><Relationship Id="rId7" Type="http://schemas.microsoft.com/office/2007/relationships/hdphoto" Target="../media/hdphoto1.wdp"/><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jp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a:extLst>
              <a:ext uri="{FF2B5EF4-FFF2-40B4-BE49-F238E27FC236}">
                <a16:creationId xmlns:a16="http://schemas.microsoft.com/office/drawing/2014/main" id="{2F892C8B-23B9-4463-916A-20250D2B2B36}"/>
              </a:ext>
            </a:extLst>
          </p:cNvPr>
          <p:cNvSpPr txBox="1"/>
          <p:nvPr/>
        </p:nvSpPr>
        <p:spPr>
          <a:xfrm>
            <a:off x="25586770" y="2463554"/>
            <a:ext cx="10774784" cy="21167333"/>
          </a:xfrm>
          <a:prstGeom prst="rect">
            <a:avLst/>
          </a:prstGeom>
          <a:noFill/>
        </p:spPr>
        <p:txBody>
          <a:bodyPr wrap="square" rtlCol="0">
            <a:spAutoFit/>
          </a:bodyPr>
          <a:lstStyle/>
          <a:p>
            <a:pPr algn="ctr" defTabSz="285698">
              <a:spcAft>
                <a:spcPts val="900"/>
              </a:spcAft>
            </a:pPr>
            <a:r>
              <a:rPr lang="en-US" sz="3600" b="1" dirty="0">
                <a:solidFill>
                  <a:schemeClr val="accent1">
                    <a:lumMod val="75000"/>
                  </a:schemeClr>
                </a:solidFill>
                <a:latin typeface="Lato" panose="020F0502020204030203" pitchFamily="34" charset="0"/>
                <a:cs typeface="Segoe UI" panose="020B0502040204020203" pitchFamily="34" charset="0"/>
              </a:rPr>
              <a:t>Results</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Continuous drape of sediment</a:t>
            </a:r>
            <a:r>
              <a:rPr lang="en-US" sz="2800" dirty="0">
                <a:latin typeface="Lato" panose="020F0502020204030203" pitchFamily="34" charset="0"/>
                <a:cs typeface="Segoe UI" panose="020B0502040204020203" pitchFamily="34" charset="0"/>
              </a:rPr>
              <a:t>, 50-3800m thick </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Fault-bound basins</a:t>
            </a:r>
            <a:r>
              <a:rPr lang="en-US" sz="2800" dirty="0">
                <a:latin typeface="Lato" panose="020F0502020204030203" pitchFamily="34" charset="0"/>
                <a:cs typeface="Segoe UI" panose="020B0502040204020203" pitchFamily="34" charset="0"/>
              </a:rPr>
              <a:t> from West Antarctic Rift System extension</a:t>
            </a:r>
            <a:endParaRPr lang="en-US" sz="2800" b="1" dirty="0">
              <a:latin typeface="Lato" panose="020F0502020204030203" pitchFamily="34" charset="0"/>
              <a:cs typeface="Segoe UI" panose="020B0502040204020203" pitchFamily="34" charset="0"/>
            </a:endParaRPr>
          </a:p>
          <a:p>
            <a:pPr marL="514337" indent="-514337"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Broad basement highs, likely locations for </a:t>
            </a:r>
            <a:r>
              <a:rPr lang="en-US" sz="2800" b="1" dirty="0">
                <a:latin typeface="Lato" panose="020F0502020204030203" pitchFamily="34" charset="0"/>
                <a:cs typeface="Segoe UI" panose="020B0502040204020203" pitchFamily="34" charset="0"/>
              </a:rPr>
              <a:t>initialization of Oligocene ice</a:t>
            </a:r>
          </a:p>
          <a:p>
            <a:pPr marL="514337" indent="-514337"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Mid-Shelf High separates </a:t>
            </a:r>
            <a:r>
              <a:rPr lang="en-US" sz="2800" b="1" dirty="0">
                <a:latin typeface="Lato" panose="020F0502020204030203" pitchFamily="34" charset="0"/>
                <a:cs typeface="Segoe UI" panose="020B0502040204020203" pitchFamily="34" charset="0"/>
              </a:rPr>
              <a:t>East/West Antarctic geology</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East Ant. is deeper</a:t>
            </a:r>
            <a:r>
              <a:rPr lang="en-US" sz="2800" dirty="0">
                <a:latin typeface="Lato" panose="020F0502020204030203" pitchFamily="34" charset="0"/>
                <a:cs typeface="Segoe UI" panose="020B0502040204020203" pitchFamily="34" charset="0"/>
              </a:rPr>
              <a:t>, distributed extension</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West Ant. is shallower</a:t>
            </a:r>
            <a:r>
              <a:rPr lang="en-US" sz="2800" dirty="0">
                <a:latin typeface="Lato" panose="020F0502020204030203" pitchFamily="34" charset="0"/>
                <a:cs typeface="Segoe UI" panose="020B0502040204020203" pitchFamily="34" charset="0"/>
              </a:rPr>
              <a:t>, linear, narrow, deep basins</a:t>
            </a:r>
          </a:p>
          <a:p>
            <a:pPr marL="1428703" indent="-514337"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Siple Coast basins indicate </a:t>
            </a:r>
            <a:r>
              <a:rPr lang="en-US" sz="2800" b="1" dirty="0">
                <a:latin typeface="Lato" panose="020F0502020204030203" pitchFamily="34" charset="0"/>
                <a:cs typeface="Segoe UI" panose="020B0502040204020203" pitchFamily="34" charset="0"/>
              </a:rPr>
              <a:t>active rifting</a:t>
            </a:r>
          </a:p>
          <a:p>
            <a:pPr marL="1428703" indent="-514337"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Faults concentrate </a:t>
            </a:r>
            <a:r>
              <a:rPr lang="en-US" sz="2800" b="1" dirty="0">
                <a:latin typeface="Lato" panose="020F0502020204030203" pitchFamily="34" charset="0"/>
                <a:cs typeface="Segoe UI" panose="020B0502040204020203" pitchFamily="34" charset="0"/>
              </a:rPr>
              <a:t>GHF / groundwater transport</a:t>
            </a:r>
            <a:r>
              <a:rPr lang="en-US" sz="2800" dirty="0">
                <a:latin typeface="Lato" panose="020F0502020204030203" pitchFamily="34" charset="0"/>
                <a:cs typeface="Segoe UI" panose="020B0502040204020203" pitchFamily="34" charset="0"/>
              </a:rPr>
              <a:t> </a:t>
            </a:r>
          </a:p>
          <a:p>
            <a:pPr marL="1428703" indent="-514337" defTabSz="285698">
              <a:spcAft>
                <a:spcPts val="900"/>
              </a:spcAft>
              <a:buFont typeface="Arial" panose="020B0604020202020204" pitchFamily="34" charset="0"/>
              <a:buChar char="•"/>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r>
              <a:rPr lang="en-NZ" sz="3600" b="1" dirty="0">
                <a:solidFill>
                  <a:schemeClr val="accent1">
                    <a:lumMod val="75000"/>
                  </a:schemeClr>
                </a:solidFill>
                <a:latin typeface="Lato Black" panose="020F0A02020204030203"/>
                <a:cs typeface="Segoe UI" panose="020B0502040204020203" pitchFamily="34" charset="0"/>
              </a:rPr>
              <a:t>Siple Coast cross-section (A-B)</a:t>
            </a: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defTabSz="285698">
              <a:spcAft>
                <a:spcPts val="900"/>
              </a:spcAft>
            </a:pPr>
            <a:r>
              <a:rPr lang="en-NZ" sz="2800" dirty="0">
                <a:latin typeface="Lato Black" panose="020F0A02020204030203"/>
                <a:cs typeface="Segoe UI" panose="020B0502040204020203" pitchFamily="34" charset="0"/>
              </a:rPr>
              <a:t>Ice surface, ice base, and bathymetry from Bedmachine</a:t>
            </a:r>
            <a:r>
              <a:rPr lang="en-NZ" sz="2800" baseline="30000" dirty="0">
                <a:latin typeface="Lato Black" panose="020F0A02020204030203"/>
                <a:cs typeface="Segoe UI" panose="020B0502040204020203" pitchFamily="34" charset="0"/>
              </a:rPr>
              <a:t>5</a:t>
            </a:r>
            <a:r>
              <a:rPr lang="en-NZ" sz="2800" dirty="0">
                <a:latin typeface="Lato Black" panose="020F0A02020204030203"/>
                <a:cs typeface="Segoe UI" panose="020B0502040204020203" pitchFamily="34" charset="0"/>
              </a:rPr>
              <a:t>. Basement from this study. Moho from Shen et al. 2018</a:t>
            </a:r>
            <a:r>
              <a:rPr lang="en-NZ" sz="2800" baseline="30000" dirty="0">
                <a:latin typeface="Lato Black" panose="020F0A02020204030203"/>
                <a:cs typeface="Segoe UI" panose="020B0502040204020203" pitchFamily="34" charset="0"/>
              </a:rPr>
              <a:t>6</a:t>
            </a:r>
            <a:r>
              <a:rPr lang="en-NZ" sz="2800" dirty="0">
                <a:latin typeface="Lato Black" panose="020F0A02020204030203"/>
                <a:cs typeface="Segoe UI" panose="020B0502040204020203" pitchFamily="34" charset="0"/>
              </a:rPr>
              <a:t>. Ice is </a:t>
            </a:r>
            <a:r>
              <a:rPr lang="en-NZ" sz="2800" dirty="0" err="1">
                <a:latin typeface="Lato Black" panose="020F0A02020204030203"/>
                <a:cs typeface="Segoe UI" panose="020B0502040204020203" pitchFamily="34" charset="0"/>
              </a:rPr>
              <a:t>colored</a:t>
            </a:r>
            <a:r>
              <a:rPr lang="en-NZ" sz="2800" dirty="0">
                <a:latin typeface="Lato Black" panose="020F0A02020204030203"/>
                <a:cs typeface="Segoe UI" panose="020B0502040204020203" pitchFamily="34" charset="0"/>
              </a:rPr>
              <a:t> by velocity</a:t>
            </a:r>
            <a:r>
              <a:rPr lang="en-NZ" sz="2800" baseline="30000" dirty="0">
                <a:latin typeface="Lato Black" panose="020F0A02020204030203"/>
                <a:cs typeface="Segoe UI" panose="020B0502040204020203" pitchFamily="34" charset="0"/>
              </a:rPr>
              <a:t>7</a:t>
            </a:r>
            <a:r>
              <a:rPr lang="en-NZ" sz="2800" dirty="0">
                <a:latin typeface="Lato Black" panose="020F0A02020204030203"/>
                <a:cs typeface="Segoe UI" panose="020B0502040204020203" pitchFamily="34" charset="0"/>
              </a:rPr>
              <a:t>. Sediment layer shows interpreted faults, offset beds, aquifers, and water transport. Lower crust, between -25km and Moho, shows GHF model</a:t>
            </a:r>
            <a:r>
              <a:rPr lang="en-NZ" sz="2800" baseline="30000" dirty="0">
                <a:latin typeface="Lato Black" panose="020F0A02020204030203"/>
                <a:cs typeface="Segoe UI" panose="020B0502040204020203" pitchFamily="34" charset="0"/>
              </a:rPr>
              <a:t>8 </a:t>
            </a:r>
            <a:r>
              <a:rPr lang="en-NZ" sz="2800" dirty="0">
                <a:latin typeface="Lato Black" panose="020F0A02020204030203"/>
                <a:cs typeface="Segoe UI" panose="020B0502040204020203" pitchFamily="34" charset="0"/>
              </a:rPr>
              <a:t>. Upper crust is theoretical GHF, guided by inferred fault locations. Lower panel shows ROSETTA-Ice gravity</a:t>
            </a:r>
          </a:p>
          <a:p>
            <a:pPr defTabSz="285698">
              <a:spcAft>
                <a:spcPts val="900"/>
              </a:spcAft>
            </a:pPr>
            <a:endParaRPr lang="en-US" sz="2800" dirty="0">
              <a:latin typeface="Lato" panose="020F0502020204030203" pitchFamily="34" charset="0"/>
              <a:cs typeface="Segoe UI" panose="020B0502040204020203" pitchFamily="34" charset="0"/>
            </a:endParaRPr>
          </a:p>
          <a:p>
            <a:pPr defTabSz="285698">
              <a:spcAft>
                <a:spcPts val="900"/>
              </a:spcAft>
            </a:pPr>
            <a:endParaRPr lang="en-US" sz="2800" dirty="0">
              <a:latin typeface="Lato" panose="020F0502020204030203" pitchFamily="34" charset="0"/>
              <a:cs typeface="Segoe UI" panose="020B0502040204020203" pitchFamily="34" charset="0"/>
            </a:endParaRPr>
          </a:p>
          <a:p>
            <a:pPr defTabSz="285698">
              <a:spcAft>
                <a:spcPts val="900"/>
              </a:spcAft>
            </a:pPr>
            <a:endParaRPr lang="en-US" sz="2800" dirty="0">
              <a:latin typeface="Lato" panose="020F0502020204030203" pitchFamily="34" charset="0"/>
              <a:cs typeface="Segoe UI" panose="020B0502040204020203" pitchFamily="34" charset="0"/>
            </a:endParaRPr>
          </a:p>
        </p:txBody>
      </p:sp>
      <p:sp>
        <p:nvSpPr>
          <p:cNvPr id="29" name="TextBox 28">
            <a:extLst>
              <a:ext uri="{FF2B5EF4-FFF2-40B4-BE49-F238E27FC236}">
                <a16:creationId xmlns:a16="http://schemas.microsoft.com/office/drawing/2014/main" id="{EE3B1D5D-3F69-4DB1-BA6E-E107D7C99164}"/>
              </a:ext>
            </a:extLst>
          </p:cNvPr>
          <p:cNvSpPr txBox="1"/>
          <p:nvPr/>
        </p:nvSpPr>
        <p:spPr>
          <a:xfrm>
            <a:off x="441853" y="2463554"/>
            <a:ext cx="9436418" cy="17826419"/>
          </a:xfrm>
          <a:prstGeom prst="rect">
            <a:avLst/>
          </a:prstGeom>
          <a:noFill/>
        </p:spPr>
        <p:txBody>
          <a:bodyPr wrap="square" rtlCol="0">
            <a:spAutoFit/>
          </a:bodyPr>
          <a:lstStyle/>
          <a:p>
            <a:pPr algn="ctr" defTabSz="285698">
              <a:lnSpc>
                <a:spcPct val="120000"/>
              </a:lnSpc>
            </a:pPr>
            <a:r>
              <a:rPr lang="en-US" sz="3600" b="1" dirty="0">
                <a:solidFill>
                  <a:schemeClr val="accent1">
                    <a:lumMod val="75000"/>
                  </a:schemeClr>
                </a:solidFill>
                <a:latin typeface="Lato" panose="020F0502020204030203" pitchFamily="34" charset="0"/>
                <a:cs typeface="Segoe UI" panose="020B0502040204020203" pitchFamily="34" charset="0"/>
              </a:rPr>
              <a:t>Introduction</a:t>
            </a:r>
          </a:p>
          <a:p>
            <a:r>
              <a:rPr lang="en-US" sz="2800" dirty="0">
                <a:latin typeface="Lato" panose="020F0502020204030203" pitchFamily="34" charset="0"/>
                <a:cs typeface="Segoe UI" panose="020B0502040204020203" pitchFamily="34" charset="0"/>
              </a:rPr>
              <a:t>Analysis of airborne magnetics data from the ROSETTA-Ice project reveals basement rock depths and sediment distribution beneath the Ross Ice Shelf (RIS). </a:t>
            </a:r>
            <a:r>
              <a:rPr lang="en-NZ" sz="2800" dirty="0">
                <a:latin typeface="Lato" panose="020F0502020204030203" pitchFamily="34" charset="0"/>
                <a:cs typeface="Segoe UI" panose="020B0502040204020203" pitchFamily="34" charset="0"/>
              </a:rPr>
              <a:t>We use the </a:t>
            </a:r>
            <a:r>
              <a:rPr lang="en-US" sz="2800" dirty="0">
                <a:latin typeface="Lato" panose="020F0502020204030203" pitchFamily="34" charset="0"/>
                <a:cs typeface="Segoe UI" panose="020B0502040204020203" pitchFamily="34" charset="0"/>
              </a:rPr>
              <a:t>resulting basement topography to highlight sites of possible influence upon the Antarctic Ice Sheet and to further understand the tectonic history of the region.</a:t>
            </a: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pPr algn="ctr" defTabSz="285698">
              <a:lnSpc>
                <a:spcPct val="120000"/>
              </a:lnSpc>
            </a:pPr>
            <a:r>
              <a:rPr lang="en-US" sz="3600" b="1" dirty="0">
                <a:solidFill>
                  <a:schemeClr val="accent1">
                    <a:lumMod val="75000"/>
                  </a:schemeClr>
                </a:solidFill>
                <a:latin typeface="Lato" panose="020F0502020204030203" pitchFamily="34" charset="0"/>
                <a:cs typeface="Segoe UI" panose="020B0502040204020203" pitchFamily="34" charset="0"/>
              </a:rPr>
              <a:t>Methods</a:t>
            </a:r>
            <a:endParaRPr lang="en-US" sz="2800" dirty="0">
              <a:solidFill>
                <a:schemeClr val="accent1">
                  <a:lumMod val="75000"/>
                </a:schemeClr>
              </a:solidFill>
              <a:latin typeface="Lato" panose="020F0502020204030203" pitchFamily="34" charset="0"/>
              <a:cs typeface="Segoe UI" panose="020B0502040204020203" pitchFamily="34" charset="0"/>
            </a:endParaRP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Use Werner deconvolution of airborne magnetic data to map the contact between magnetic rocks (basement) and non-magnetic overlying sediments.</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Develop the method in Ross Sea with Operation Ice Bridge (OIB</a:t>
            </a:r>
            <a:r>
              <a:rPr lang="en-US" sz="2800" baseline="30000" dirty="0">
                <a:latin typeface="Lato" panose="020F0502020204030203" pitchFamily="34" charset="0"/>
                <a:cs typeface="Segoe UI" panose="020B0502040204020203" pitchFamily="34" charset="0"/>
              </a:rPr>
              <a:t>1</a:t>
            </a:r>
            <a:r>
              <a:rPr lang="en-US" sz="2800" dirty="0">
                <a:latin typeface="Lato" panose="020F0502020204030203" pitchFamily="34" charset="0"/>
                <a:cs typeface="Segoe UI" panose="020B0502040204020203" pitchFamily="34" charset="0"/>
              </a:rPr>
              <a:t>) </a:t>
            </a:r>
            <a:r>
              <a:rPr lang="en-US" sz="2800" dirty="0" err="1">
                <a:latin typeface="Lato" panose="020F0502020204030203" pitchFamily="34" charset="0"/>
                <a:cs typeface="Segoe UI" panose="020B0502040204020203" pitchFamily="34" charset="0"/>
              </a:rPr>
              <a:t>aeromagnetics</a:t>
            </a:r>
            <a:r>
              <a:rPr lang="en-US" sz="2800" dirty="0">
                <a:latin typeface="Lato" panose="020F0502020204030203" pitchFamily="34" charset="0"/>
                <a:cs typeface="Segoe UI" panose="020B0502040204020203" pitchFamily="34" charset="0"/>
              </a:rPr>
              <a:t> and ANTOSTRAT</a:t>
            </a:r>
            <a:r>
              <a:rPr lang="en-US" sz="2800" baseline="30000" dirty="0">
                <a:latin typeface="Lato" panose="020F0502020204030203" pitchFamily="34" charset="0"/>
                <a:cs typeface="Segoe UI" panose="020B0502040204020203" pitchFamily="34" charset="0"/>
              </a:rPr>
              <a:t>2</a:t>
            </a:r>
            <a:r>
              <a:rPr lang="en-US" sz="2800" dirty="0">
                <a:latin typeface="Lato" panose="020F0502020204030203" pitchFamily="34" charset="0"/>
                <a:cs typeface="Segoe UI" panose="020B0502040204020203" pitchFamily="34" charset="0"/>
              </a:rPr>
              <a:t> seismic basement.</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Use coincident OIB and ROSETTA-Ice</a:t>
            </a:r>
            <a:r>
              <a:rPr lang="en-US" sz="2800" baseline="30000" dirty="0">
                <a:latin typeface="Lato" panose="020F0502020204030203" pitchFamily="34" charset="0"/>
                <a:cs typeface="Segoe UI" panose="020B0502040204020203" pitchFamily="34" charset="0"/>
              </a:rPr>
              <a:t>3</a:t>
            </a:r>
            <a:r>
              <a:rPr lang="en-US" sz="2800" dirty="0">
                <a:latin typeface="Lato" panose="020F0502020204030203" pitchFamily="34" charset="0"/>
                <a:cs typeface="Segoe UI" panose="020B0502040204020203" pitchFamily="34" charset="0"/>
              </a:rPr>
              <a:t> lines to determine sub-RIS basement depths. </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Merged RIS results with regional basement depths</a:t>
            </a:r>
            <a:r>
              <a:rPr lang="en-US" sz="2800" baseline="30000" dirty="0">
                <a:latin typeface="Lato" panose="020F0502020204030203" pitchFamily="34" charset="0"/>
                <a:cs typeface="Segoe UI" panose="020B0502040204020203" pitchFamily="34" charset="0"/>
              </a:rPr>
              <a:t>4</a:t>
            </a:r>
            <a:endParaRPr lang="en-US" sz="2800" dirty="0">
              <a:latin typeface="Lato" panose="020F0502020204030203" pitchFamily="34" charset="0"/>
              <a:cs typeface="Segoe UI" panose="020B0502040204020203" pitchFamily="34" charset="0"/>
            </a:endParaRP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Subtract from bathymetry</a:t>
            </a:r>
            <a:r>
              <a:rPr lang="en-US" sz="2800" baseline="30000" dirty="0">
                <a:latin typeface="Lato" panose="020F0502020204030203" pitchFamily="34" charset="0"/>
                <a:cs typeface="Segoe UI" panose="020B0502040204020203" pitchFamily="34" charset="0"/>
              </a:rPr>
              <a:t>5</a:t>
            </a:r>
            <a:r>
              <a:rPr lang="en-US" sz="2800" dirty="0">
                <a:latin typeface="Lato" panose="020F0502020204030203" pitchFamily="34" charset="0"/>
                <a:cs typeface="Segoe UI" panose="020B0502040204020203" pitchFamily="34" charset="0"/>
              </a:rPr>
              <a:t> to get sediment thickness</a:t>
            </a:r>
          </a:p>
        </p:txBody>
      </p:sp>
      <p:pic>
        <p:nvPicPr>
          <p:cNvPr id="18" name="Picture 17" descr="Chart&#10;&#10;Description automatically generated">
            <a:extLst>
              <a:ext uri="{FF2B5EF4-FFF2-40B4-BE49-F238E27FC236}">
                <a16:creationId xmlns:a16="http://schemas.microsoft.com/office/drawing/2014/main" id="{196A64EA-E281-4962-8BC5-63997BB6C9E7}"/>
              </a:ext>
            </a:extLst>
          </p:cNvPr>
          <p:cNvPicPr>
            <a:picLocks noChangeAspect="1"/>
          </p:cNvPicPr>
          <p:nvPr/>
        </p:nvPicPr>
        <p:blipFill rotWithShape="1">
          <a:blip r:embed="rId3"/>
          <a:srcRect l="2210" t="6951" r="4064" b="1128"/>
          <a:stretch/>
        </p:blipFill>
        <p:spPr>
          <a:xfrm>
            <a:off x="341436" y="20405673"/>
            <a:ext cx="9792838" cy="6402787"/>
          </a:xfrm>
          <a:prstGeom prst="rect">
            <a:avLst/>
          </a:prstGeom>
        </p:spPr>
      </p:pic>
      <p:pic>
        <p:nvPicPr>
          <p:cNvPr id="3" name="Picture 2">
            <a:extLst>
              <a:ext uri="{FF2B5EF4-FFF2-40B4-BE49-F238E27FC236}">
                <a16:creationId xmlns:a16="http://schemas.microsoft.com/office/drawing/2014/main" id="{132A02EA-1E57-4511-B3B3-52C7003ACBE9}"/>
              </a:ext>
            </a:extLst>
          </p:cNvPr>
          <p:cNvPicPr>
            <a:picLocks noChangeAspect="1"/>
          </p:cNvPicPr>
          <p:nvPr/>
        </p:nvPicPr>
        <p:blipFill rotWithShape="1">
          <a:blip r:embed="rId4"/>
          <a:srcRect t="11534"/>
          <a:stretch/>
        </p:blipFill>
        <p:spPr>
          <a:xfrm>
            <a:off x="214446" y="136984"/>
            <a:ext cx="3476529" cy="3056021"/>
          </a:xfrm>
          <a:prstGeom prst="rect">
            <a:avLst/>
          </a:prstGeom>
        </p:spPr>
      </p:pic>
      <p:sp>
        <p:nvSpPr>
          <p:cNvPr id="12" name="silent presenter">
            <a:extLst>
              <a:ext uri="{FF2B5EF4-FFF2-40B4-BE49-F238E27FC236}">
                <a16:creationId xmlns:a16="http://schemas.microsoft.com/office/drawing/2014/main" id="{EC86DA8B-8163-4552-8FA4-435C18CFF2A9}"/>
              </a:ext>
            </a:extLst>
          </p:cNvPr>
          <p:cNvSpPr/>
          <p:nvPr/>
        </p:nvSpPr>
        <p:spPr>
          <a:xfrm>
            <a:off x="10307845" y="2191208"/>
            <a:ext cx="14823453" cy="2219848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698"/>
            <a:endParaRPr lang="en-US" sz="1125" dirty="0">
              <a:solidFill>
                <a:schemeClr val="accent1">
                  <a:lumMod val="75000"/>
                </a:schemeClr>
              </a:solidFill>
              <a:latin typeface="Calibri" panose="020F0502020204030204"/>
            </a:endParaRPr>
          </a:p>
        </p:txBody>
      </p:sp>
      <p:sp>
        <p:nvSpPr>
          <p:cNvPr id="22" name="TextBox 21">
            <a:extLst>
              <a:ext uri="{FF2B5EF4-FFF2-40B4-BE49-F238E27FC236}">
                <a16:creationId xmlns:a16="http://schemas.microsoft.com/office/drawing/2014/main" id="{C3F61B32-8F5A-4CA2-B549-F3CD26098007}"/>
              </a:ext>
            </a:extLst>
          </p:cNvPr>
          <p:cNvSpPr txBox="1"/>
          <p:nvPr/>
        </p:nvSpPr>
        <p:spPr>
          <a:xfrm>
            <a:off x="3024583" y="1571002"/>
            <a:ext cx="34193745" cy="892552"/>
          </a:xfrm>
          <a:prstGeom prst="rect">
            <a:avLst/>
          </a:prstGeom>
          <a:noFill/>
        </p:spPr>
        <p:txBody>
          <a:bodyPr wrap="square" rtlCol="0">
            <a:spAutoFit/>
          </a:bodyPr>
          <a:lstStyle/>
          <a:p>
            <a:pPr algn="ctr" fontAlgn="base"/>
            <a:r>
              <a:rPr lang="en-US" sz="2400" b="1" dirty="0">
                <a:solidFill>
                  <a:schemeClr val="accent1">
                    <a:lumMod val="75000"/>
                  </a:schemeClr>
                </a:solidFill>
                <a:latin typeface="Lato Black" panose="020F0A02020204030203"/>
              </a:rPr>
              <a:t>Matthew Tankersley</a:t>
            </a:r>
            <a:r>
              <a:rPr lang="en-US" sz="2400" baseline="30000" dirty="0">
                <a:solidFill>
                  <a:schemeClr val="accent1">
                    <a:lumMod val="75000"/>
                  </a:schemeClr>
                </a:solidFill>
                <a:latin typeface="Lato Black" panose="020F0A02020204030203"/>
              </a:rPr>
              <a:t>1,2</a:t>
            </a:r>
            <a:r>
              <a:rPr lang="en-US" sz="2400" dirty="0">
                <a:solidFill>
                  <a:schemeClr val="accent1">
                    <a:lumMod val="75000"/>
                  </a:schemeClr>
                </a:solidFill>
                <a:latin typeface="Lato Black" panose="020F0A02020204030203"/>
              </a:rPr>
              <a:t>, Christine Siddoway</a:t>
            </a:r>
            <a:r>
              <a:rPr lang="en-US" sz="2400" baseline="30000" dirty="0">
                <a:solidFill>
                  <a:schemeClr val="accent1">
                    <a:lumMod val="75000"/>
                  </a:schemeClr>
                </a:solidFill>
                <a:latin typeface="Lato Black" panose="020F0A02020204030203"/>
              </a:rPr>
              <a:t>3</a:t>
            </a:r>
            <a:r>
              <a:rPr lang="en-US" sz="2400" dirty="0">
                <a:solidFill>
                  <a:schemeClr val="accent1">
                    <a:lumMod val="75000"/>
                  </a:schemeClr>
                </a:solidFill>
                <a:latin typeface="Lato Black" panose="020F0A02020204030203"/>
              </a:rPr>
              <a:t>, Huw Horgan</a:t>
            </a:r>
            <a:r>
              <a:rPr lang="en-US" sz="2400" baseline="30000" dirty="0">
                <a:solidFill>
                  <a:schemeClr val="accent1">
                    <a:lumMod val="75000"/>
                  </a:schemeClr>
                </a:solidFill>
                <a:latin typeface="Lato Black" panose="020F0A02020204030203"/>
              </a:rPr>
              <a:t>1</a:t>
            </a:r>
            <a:r>
              <a:rPr lang="en-US" sz="2400" dirty="0">
                <a:solidFill>
                  <a:schemeClr val="accent1">
                    <a:lumMod val="75000"/>
                  </a:schemeClr>
                </a:solidFill>
                <a:latin typeface="Lato Black" panose="020F0A02020204030203"/>
              </a:rPr>
              <a:t>, Fabio Caratori Tontini</a:t>
            </a:r>
            <a:r>
              <a:rPr lang="en-US" sz="2400" baseline="30000" dirty="0">
                <a:solidFill>
                  <a:schemeClr val="accent1">
                    <a:lumMod val="75000"/>
                  </a:schemeClr>
                </a:solidFill>
                <a:latin typeface="Lato Black" panose="020F0A02020204030203"/>
              </a:rPr>
              <a:t>2,4</a:t>
            </a:r>
            <a:r>
              <a:rPr lang="en-US" sz="2400" dirty="0">
                <a:solidFill>
                  <a:schemeClr val="accent1">
                    <a:lumMod val="75000"/>
                  </a:schemeClr>
                </a:solidFill>
                <a:latin typeface="Lato Black" panose="020F0A02020204030203"/>
              </a:rPr>
              <a:t>, Kirsty Tinto</a:t>
            </a:r>
            <a:r>
              <a:rPr lang="en-US" sz="2400" baseline="30000" dirty="0">
                <a:solidFill>
                  <a:schemeClr val="accent1">
                    <a:lumMod val="75000"/>
                  </a:schemeClr>
                </a:solidFill>
                <a:latin typeface="Lato Black" panose="020F0A02020204030203"/>
              </a:rPr>
              <a:t>5</a:t>
            </a:r>
            <a:r>
              <a:rPr lang="en-US" sz="2800" baseline="30000" dirty="0">
                <a:solidFill>
                  <a:schemeClr val="accent1">
                    <a:lumMod val="75000"/>
                  </a:schemeClr>
                </a:solidFill>
                <a:latin typeface="Lato Black" panose="020F0A02020204030203"/>
              </a:rPr>
              <a:t> </a:t>
            </a:r>
            <a:r>
              <a:rPr lang="en-US" baseline="30000" dirty="0">
                <a:solidFill>
                  <a:schemeClr val="accent1">
                    <a:lumMod val="75000"/>
                  </a:schemeClr>
                </a:solidFill>
                <a:latin typeface="Lato Black" panose="020F0A02020204030203"/>
              </a:rPr>
              <a:t>1</a:t>
            </a:r>
            <a:r>
              <a:rPr lang="en-US" dirty="0">
                <a:solidFill>
                  <a:schemeClr val="accent1">
                    <a:lumMod val="75000"/>
                  </a:schemeClr>
                </a:solidFill>
                <a:latin typeface="Lato Black" panose="020F0A02020204030203"/>
              </a:rPr>
              <a:t>Antarctic Research Centre, Victoria University of Wellington, </a:t>
            </a:r>
            <a:r>
              <a:rPr lang="en-NZ" dirty="0">
                <a:solidFill>
                  <a:schemeClr val="accent1">
                    <a:lumMod val="75000"/>
                  </a:schemeClr>
                </a:solidFill>
                <a:latin typeface="Lato Black" panose="020F0A02020204030203"/>
              </a:rPr>
              <a:t>NZ     </a:t>
            </a:r>
            <a:r>
              <a:rPr lang="en-US" baseline="30000" dirty="0">
                <a:solidFill>
                  <a:schemeClr val="accent1">
                    <a:lumMod val="75000"/>
                  </a:schemeClr>
                </a:solidFill>
                <a:latin typeface="Lato Black" panose="020F0A02020204030203"/>
              </a:rPr>
              <a:t>2</a:t>
            </a:r>
            <a:r>
              <a:rPr lang="en-US" dirty="0">
                <a:solidFill>
                  <a:schemeClr val="accent1">
                    <a:lumMod val="75000"/>
                  </a:schemeClr>
                </a:solidFill>
                <a:latin typeface="Lato Black" panose="020F0A02020204030203"/>
              </a:rPr>
              <a:t>GNS Science, </a:t>
            </a:r>
            <a:r>
              <a:rPr lang="en-NZ" dirty="0">
                <a:solidFill>
                  <a:schemeClr val="accent1">
                    <a:lumMod val="75000"/>
                  </a:schemeClr>
                </a:solidFill>
                <a:latin typeface="Lato Black" panose="020F0A02020204030203"/>
              </a:rPr>
              <a:t>NZ     </a:t>
            </a:r>
            <a:r>
              <a:rPr lang="en-US" baseline="30000" dirty="0">
                <a:solidFill>
                  <a:schemeClr val="accent1">
                    <a:lumMod val="75000"/>
                  </a:schemeClr>
                </a:solidFill>
                <a:latin typeface="Lato Black" panose="020F0A02020204030203"/>
              </a:rPr>
              <a:t>3</a:t>
            </a:r>
            <a:r>
              <a:rPr lang="en-US" dirty="0">
                <a:solidFill>
                  <a:schemeClr val="accent1">
                    <a:lumMod val="75000"/>
                  </a:schemeClr>
                </a:solidFill>
                <a:latin typeface="Lato Black" panose="020F0A02020204030203"/>
              </a:rPr>
              <a:t>Colorado College, </a:t>
            </a:r>
            <a:r>
              <a:rPr lang="en-NZ" dirty="0">
                <a:solidFill>
                  <a:schemeClr val="accent1">
                    <a:lumMod val="75000"/>
                  </a:schemeClr>
                </a:solidFill>
                <a:latin typeface="Lato Black" panose="020F0A02020204030203"/>
              </a:rPr>
              <a:t>USA     </a:t>
            </a:r>
            <a:r>
              <a:rPr lang="en-US" baseline="30000" dirty="0">
                <a:solidFill>
                  <a:schemeClr val="accent1">
                    <a:lumMod val="75000"/>
                  </a:schemeClr>
                </a:solidFill>
                <a:latin typeface="Lato Black" panose="020F0A02020204030203"/>
              </a:rPr>
              <a:t>4</a:t>
            </a:r>
            <a:r>
              <a:rPr lang="en-US" dirty="0">
                <a:solidFill>
                  <a:schemeClr val="accent1">
                    <a:lumMod val="75000"/>
                  </a:schemeClr>
                </a:solidFill>
                <a:latin typeface="Lato Black" panose="020F0A02020204030203"/>
              </a:rPr>
              <a:t>University of Genova, Italy     </a:t>
            </a:r>
            <a:r>
              <a:rPr lang="en-US" baseline="30000" dirty="0">
                <a:solidFill>
                  <a:schemeClr val="accent1">
                    <a:lumMod val="75000"/>
                  </a:schemeClr>
                </a:solidFill>
                <a:latin typeface="Lato Black" panose="020F0A02020204030203"/>
              </a:rPr>
              <a:t>5</a:t>
            </a:r>
            <a:r>
              <a:rPr lang="en-US" dirty="0">
                <a:solidFill>
                  <a:schemeClr val="accent1">
                    <a:lumMod val="75000"/>
                  </a:schemeClr>
                </a:solidFill>
                <a:latin typeface="Lato Black" panose="020F0A02020204030203"/>
              </a:rPr>
              <a:t>Lamont-Doherty Earth Observatory, </a:t>
            </a:r>
            <a:r>
              <a:rPr lang="en-NZ" dirty="0">
                <a:solidFill>
                  <a:schemeClr val="accent1">
                    <a:lumMod val="75000"/>
                  </a:schemeClr>
                </a:solidFill>
                <a:latin typeface="Lato Black" panose="020F0A02020204030203"/>
              </a:rPr>
              <a:t>USA</a:t>
            </a:r>
          </a:p>
          <a:p>
            <a:pPr algn="ctr" fontAlgn="base"/>
            <a:r>
              <a:rPr lang="en-NZ" sz="2800" dirty="0">
                <a:solidFill>
                  <a:schemeClr val="accent1">
                    <a:lumMod val="75000"/>
                  </a:schemeClr>
                </a:solidFill>
                <a:latin typeface="Lato Black" panose="020F0A02020204030203"/>
              </a:rPr>
              <a:t> </a:t>
            </a:r>
          </a:p>
        </p:txBody>
      </p:sp>
      <p:sp>
        <p:nvSpPr>
          <p:cNvPr id="31" name="Title 4">
            <a:extLst>
              <a:ext uri="{FF2B5EF4-FFF2-40B4-BE49-F238E27FC236}">
                <a16:creationId xmlns:a16="http://schemas.microsoft.com/office/drawing/2014/main" id="{B6829E4F-0FCB-4A9E-85D5-81650A78DAF2}"/>
              </a:ext>
            </a:extLst>
          </p:cNvPr>
          <p:cNvSpPr txBox="1">
            <a:spLocks/>
          </p:cNvSpPr>
          <p:nvPr/>
        </p:nvSpPr>
        <p:spPr>
          <a:xfrm>
            <a:off x="0" y="283710"/>
            <a:ext cx="36575999" cy="897793"/>
          </a:xfrm>
          <a:prstGeom prst="rect">
            <a:avLst/>
          </a:prstGeom>
        </p:spPr>
        <p:txBody>
          <a:bodyPr vert="horz" lIns="274320" tIns="137160" rIns="274320" bIns="137160" rtlCol="0" anchor="t">
            <a:noAutofit/>
          </a:bodyPr>
          <a:lstStyle>
            <a:lvl1pPr algn="ctr" defTabSz="914254" rtl="0" eaLnBrk="1" latinLnBrk="0" hangingPunct="1">
              <a:lnSpc>
                <a:spcPct val="90000"/>
              </a:lnSpc>
              <a:spcBef>
                <a:spcPct val="0"/>
              </a:spcBef>
              <a:buNone/>
              <a:defRPr sz="5999" kern="1200">
                <a:solidFill>
                  <a:schemeClr val="tx1"/>
                </a:solidFill>
                <a:latin typeface="+mj-lt"/>
                <a:ea typeface="+mj-ea"/>
                <a:cs typeface="+mj-cs"/>
              </a:defRPr>
            </a:lvl1pPr>
          </a:lstStyle>
          <a:p>
            <a:r>
              <a:rPr lang="en-US" sz="6600" b="1" spc="225" dirty="0">
                <a:solidFill>
                  <a:schemeClr val="accent1">
                    <a:lumMod val="75000"/>
                  </a:schemeClr>
                </a:solidFill>
                <a:latin typeface="Lato Black" panose="020F0A02020204030203"/>
                <a:ea typeface="Segoe UI Black" panose="020B0A02040204020203" pitchFamily="34" charset="0"/>
                <a:cs typeface="Segoe UI" panose="020B0502040204020203" pitchFamily="34" charset="0"/>
              </a:rPr>
              <a:t>Revealing sub-ice shelf sediment basins with airborne magnetics</a:t>
            </a:r>
          </a:p>
        </p:txBody>
      </p:sp>
      <p:pic>
        <p:nvPicPr>
          <p:cNvPr id="136" name="Picture 135">
            <a:extLst>
              <a:ext uri="{FF2B5EF4-FFF2-40B4-BE49-F238E27FC236}">
                <a16:creationId xmlns:a16="http://schemas.microsoft.com/office/drawing/2014/main" id="{9AE36465-EE4A-41C6-84B1-3CDFA7A25B8D}"/>
              </a:ext>
            </a:extLst>
          </p:cNvPr>
          <p:cNvPicPr>
            <a:picLocks noChangeAspect="1"/>
          </p:cNvPicPr>
          <p:nvPr/>
        </p:nvPicPr>
        <p:blipFill>
          <a:blip r:embed="rId5"/>
          <a:stretch>
            <a:fillRect/>
          </a:stretch>
        </p:blipFill>
        <p:spPr>
          <a:xfrm>
            <a:off x="10467213" y="24649201"/>
            <a:ext cx="1478135" cy="1478135"/>
          </a:xfrm>
          <a:prstGeom prst="ellipse">
            <a:avLst/>
          </a:prstGeom>
        </p:spPr>
      </p:pic>
      <p:pic>
        <p:nvPicPr>
          <p:cNvPr id="137" name="Picture 136">
            <a:extLst>
              <a:ext uri="{FF2B5EF4-FFF2-40B4-BE49-F238E27FC236}">
                <a16:creationId xmlns:a16="http://schemas.microsoft.com/office/drawing/2014/main" id="{1E51AB88-F6E8-4C0A-AE6B-A2F958D0EE35}"/>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53667" y1="25556" x2="53667" y2="25556"/>
                        <a14:foregroundMark x1="54222" y1="25333" x2="54222" y2="25333"/>
                        <a14:foregroundMark x1="55556" y1="24778" x2="53667" y2="21667"/>
                        <a14:foregroundMark x1="59222" y1="23889" x2="50556" y2="23000"/>
                        <a14:foregroundMark x1="44333" y1="28889" x2="40778" y2="35444"/>
                        <a14:foregroundMark x1="58111" y1="41556" x2="58111" y2="41556"/>
                        <a14:foregroundMark x1="68000" y1="34222" x2="68000" y2="34222"/>
                        <a14:foregroundMark x1="68000" y1="34778" x2="66556" y2="43222"/>
                        <a14:foregroundMark x1="64556" y1="46667" x2="56778" y2="50778"/>
                        <a14:foregroundMark x1="40778" y1="43556" x2="38778" y2="39556"/>
                        <a14:foregroundMark x1="38778" y1="29444" x2="37111" y2="22222"/>
                        <a14:foregroundMark x1="34556" y1="60111" x2="30333" y2="62667"/>
                        <a14:foregroundMark x1="46667" y1="63222" x2="48556" y2="60111"/>
                        <a14:foregroundMark x1="60667" y1="62333" x2="59778" y2="60111"/>
                        <a14:foregroundMark x1="65667" y1="70444" x2="64889" y2="72111"/>
                        <a14:foregroundMark x1="56778" y1="71333" x2="53333" y2="73889"/>
                        <a14:foregroundMark x1="55556" y1="71000" x2="49667" y2="75000"/>
                        <a14:foregroundMark x1="50222" y1="69667" x2="42667" y2="72778"/>
                        <a14:foregroundMark x1="49444" y1="69111" x2="44111" y2="73889"/>
                        <a14:foregroundMark x1="54444" y1="41889" x2="55000" y2="38778"/>
                        <a14:foregroundMark x1="44889" y1="55333" x2="47444" y2="48333"/>
                        <a14:foregroundMark x1="36556" y1="69889" x2="42111" y2="56778"/>
                        <a14:foregroundMark x1="45778" y1="65111" x2="69333" y2="60333"/>
                        <a14:foregroundMark x1="68222" y1="59000" x2="52778" y2="78111"/>
                        <a14:foregroundMark x1="40778" y1="49111" x2="37333" y2="58444"/>
                        <a14:foregroundMark x1="31778" y1="69667" x2="43556" y2="71889"/>
                        <a14:foregroundMark x1="38444" y1="70444" x2="56778" y2="70778"/>
                        <a14:foregroundMark x1="72111" y1="69889" x2="55333" y2="74667"/>
                        <a14:foregroundMark x1="67444" y1="77778" x2="49111" y2="78333"/>
                        <a14:foregroundMark x1="64889" y1="77778" x2="44667" y2="76889"/>
                        <a14:foregroundMark x1="49444" y1="79222" x2="33111" y2="78667"/>
                        <a14:foregroundMark x1="67444" y1="20556" x2="51111" y2="41333"/>
                        <a14:foregroundMark x1="61222" y1="31778" x2="54444" y2="50222"/>
                        <a14:foregroundMark x1="32333" y1="74444" x2="43556" y2="81667"/>
                        <a14:foregroundMark x1="39333" y1="76333" x2="46667" y2="80000"/>
                        <a14:foregroundMark x1="48333" y1="75556" x2="56444" y2="81111"/>
                        <a14:foregroundMark x1="57556" y1="76333" x2="63222" y2="78333"/>
                        <a14:foregroundMark x1="67444" y1="75778" x2="62111" y2="80333"/>
                        <a14:foregroundMark x1="68222" y1="76333" x2="63222" y2="81444"/>
                        <a14:foregroundMark x1="68222" y1="66556" x2="65667" y2="73333"/>
                        <a14:foregroundMark x1="63444" y1="68000" x2="57889" y2="75000"/>
                        <a14:foregroundMark x1="53111" y1="67667" x2="43556" y2="74444"/>
                        <a14:foregroundMark x1="44111" y1="65667" x2="37889" y2="72778"/>
                        <a14:foregroundMark x1="37111" y1="68000" x2="30333" y2="75222"/>
                        <a14:foregroundMark x1="34000" y1="55333" x2="41556" y2="73000"/>
                        <a14:foregroundMark x1="52778" y1="56778" x2="47222" y2="67111"/>
                        <a14:foregroundMark x1="61778" y1="57556" x2="64556" y2="68778"/>
                      </a14:backgroundRemoval>
                    </a14:imgEffect>
                  </a14:imgLayer>
                </a14:imgProps>
              </a:ext>
            </a:extLst>
          </a:blip>
          <a:stretch>
            <a:fillRect/>
          </a:stretch>
        </p:blipFill>
        <p:spPr>
          <a:xfrm>
            <a:off x="23147501" y="24356677"/>
            <a:ext cx="1938817" cy="1938817"/>
          </a:xfrm>
          <a:prstGeom prst="rect">
            <a:avLst/>
          </a:prstGeom>
        </p:spPr>
      </p:pic>
      <p:pic>
        <p:nvPicPr>
          <p:cNvPr id="138" name="Picture 137">
            <a:extLst>
              <a:ext uri="{FF2B5EF4-FFF2-40B4-BE49-F238E27FC236}">
                <a16:creationId xmlns:a16="http://schemas.microsoft.com/office/drawing/2014/main" id="{7E8EBC80-1D04-4790-88FB-BB812524E8CD}"/>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4925" t="23273" r="3418" b="25024"/>
          <a:stretch/>
        </p:blipFill>
        <p:spPr>
          <a:xfrm>
            <a:off x="9811255" y="26295494"/>
            <a:ext cx="2808954" cy="831873"/>
          </a:xfrm>
          <a:prstGeom prst="rect">
            <a:avLst/>
          </a:prstGeom>
        </p:spPr>
      </p:pic>
      <p:pic>
        <p:nvPicPr>
          <p:cNvPr id="143" name="Picture 142">
            <a:extLst>
              <a:ext uri="{FF2B5EF4-FFF2-40B4-BE49-F238E27FC236}">
                <a16:creationId xmlns:a16="http://schemas.microsoft.com/office/drawing/2014/main" id="{87A2338B-0D3B-4241-9234-7C20856ECF7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600383" y="26133868"/>
            <a:ext cx="2710819" cy="892552"/>
          </a:xfrm>
          <a:prstGeom prst="rect">
            <a:avLst/>
          </a:prstGeom>
          <a:ln w="12700">
            <a:solidFill>
              <a:schemeClr val="bg1"/>
            </a:solidFill>
          </a:ln>
        </p:spPr>
      </p:pic>
      <p:sp>
        <p:nvSpPr>
          <p:cNvPr id="48" name="TextBox 47">
            <a:extLst>
              <a:ext uri="{FF2B5EF4-FFF2-40B4-BE49-F238E27FC236}">
                <a16:creationId xmlns:a16="http://schemas.microsoft.com/office/drawing/2014/main" id="{B003A1D1-BD9D-4FB7-8A0D-28D70CF087F7}"/>
              </a:ext>
            </a:extLst>
          </p:cNvPr>
          <p:cNvSpPr txBox="1"/>
          <p:nvPr/>
        </p:nvSpPr>
        <p:spPr>
          <a:xfrm>
            <a:off x="25633436" y="25547478"/>
            <a:ext cx="10805890" cy="2062103"/>
          </a:xfrm>
          <a:prstGeom prst="rect">
            <a:avLst/>
          </a:prstGeom>
          <a:noFill/>
        </p:spPr>
        <p:txBody>
          <a:bodyPr wrap="square" numCol="2" rtlCol="0">
            <a:spAutoFit/>
          </a:bodyPr>
          <a:lstStyle/>
          <a:p>
            <a:pPr defTabSz="285698"/>
            <a:r>
              <a:rPr lang="en-NZ" sz="2800" b="1" dirty="0">
                <a:solidFill>
                  <a:schemeClr val="accent1">
                    <a:lumMod val="75000"/>
                  </a:schemeClr>
                </a:solidFill>
                <a:latin typeface="Lato Black" panose="020F0A02020204030203"/>
                <a:cs typeface="Segoe UI" panose="020B0502040204020203" pitchFamily="34" charset="0"/>
              </a:rPr>
              <a:t>References</a:t>
            </a:r>
          </a:p>
          <a:p>
            <a:pPr defTabSz="285698"/>
            <a:r>
              <a:rPr lang="en-NZ" sz="1600" b="1" dirty="0">
                <a:latin typeface="Lato Black" panose="020F0A02020204030203"/>
                <a:cs typeface="Segoe UI" panose="020B0502040204020203" pitchFamily="34" charset="0"/>
              </a:rPr>
              <a:t>1. </a:t>
            </a:r>
            <a:r>
              <a:rPr lang="en-NZ" sz="1600" dirty="0">
                <a:latin typeface="Lato Black" panose="020F0A02020204030203"/>
                <a:cs typeface="Segoe UI" panose="020B0502040204020203" pitchFamily="34" charset="0"/>
              </a:rPr>
              <a:t>Cochran et al. 2014, DOI: </a:t>
            </a:r>
            <a:r>
              <a:rPr lang="es-ES" sz="1600" dirty="0">
                <a:latin typeface="Lato Black" panose="020F0A02020204030203"/>
                <a:cs typeface="Segoe UI" panose="020B0502040204020203" pitchFamily="34" charset="0"/>
              </a:rPr>
              <a:t>10.5067/OY7C2Y61YSYW </a:t>
            </a:r>
            <a:endParaRPr lang="en-NZ" sz="1600" b="1" dirty="0">
              <a:latin typeface="Lato Black" panose="020F0A02020204030203"/>
              <a:cs typeface="Segoe UI" panose="020B0502040204020203" pitchFamily="34" charset="0"/>
            </a:endParaRPr>
          </a:p>
          <a:p>
            <a:pPr defTabSz="285698"/>
            <a:r>
              <a:rPr lang="en-NZ" sz="1600" b="1" dirty="0">
                <a:latin typeface="Lato Black" panose="020F0A02020204030203"/>
                <a:cs typeface="Segoe UI" panose="020B0502040204020203" pitchFamily="34" charset="0"/>
              </a:rPr>
              <a:t>2. </a:t>
            </a:r>
            <a:r>
              <a:rPr lang="en-NZ" sz="1600" dirty="0" err="1">
                <a:latin typeface="Lato Black" panose="020F0A02020204030203"/>
                <a:cs typeface="Segoe UI" panose="020B0502040204020203" pitchFamily="34" charset="0"/>
              </a:rPr>
              <a:t>Brancolini</a:t>
            </a:r>
            <a:r>
              <a:rPr lang="en-NZ" sz="1600" dirty="0">
                <a:latin typeface="Lato Black" panose="020F0A02020204030203"/>
                <a:cs typeface="Segoe UI" panose="020B0502040204020203" pitchFamily="34" charset="0"/>
              </a:rPr>
              <a:t> et al. 1995, DOI: 10.1002/9781118669013</a:t>
            </a:r>
            <a:endParaRPr lang="en-NZ" sz="1600" b="1" dirty="0">
              <a:latin typeface="Lato Black" panose="020F0A02020204030203"/>
              <a:cs typeface="Segoe UI" panose="020B0502040204020203" pitchFamily="34" charset="0"/>
            </a:endParaRPr>
          </a:p>
          <a:p>
            <a:pPr defTabSz="285698"/>
            <a:r>
              <a:rPr lang="en-NZ" sz="1600" b="1" dirty="0">
                <a:latin typeface="Lato Black" panose="020F0A02020204030203"/>
                <a:cs typeface="Segoe UI" panose="020B0502040204020203" pitchFamily="34" charset="0"/>
              </a:rPr>
              <a:t>3. </a:t>
            </a:r>
            <a:r>
              <a:rPr lang="en-NZ" sz="1600" dirty="0">
                <a:latin typeface="Lato Black" panose="020F0A02020204030203"/>
                <a:cs typeface="Segoe UI" panose="020B0502040204020203" pitchFamily="34" charset="0"/>
              </a:rPr>
              <a:t>Tinto et al. 2019, DOI: 10.1038/s41561-019-0370-2 </a:t>
            </a:r>
          </a:p>
          <a:p>
            <a:pPr defTabSz="285698"/>
            <a:r>
              <a:rPr lang="en-NZ" sz="1600" b="1" dirty="0">
                <a:latin typeface="Lato Black" panose="020F0A02020204030203"/>
                <a:cs typeface="Segoe UI" panose="020B0502040204020203" pitchFamily="34" charset="0"/>
              </a:rPr>
              <a:t>4. </a:t>
            </a:r>
            <a:r>
              <a:rPr lang="en-NZ" sz="1600" dirty="0">
                <a:latin typeface="Lato Black" panose="020F0A02020204030203"/>
                <a:cs typeface="Segoe UI" panose="020B0502040204020203" pitchFamily="34" charset="0"/>
              </a:rPr>
              <a:t>Lindeque et al. 2016, DOI: 10.1002/2016GC006401</a:t>
            </a:r>
          </a:p>
          <a:p>
            <a:pPr defTabSz="285698"/>
            <a:endParaRPr lang="en-NZ" sz="1600" dirty="0">
              <a:latin typeface="Lato Black" panose="020F0A02020204030203"/>
              <a:cs typeface="Segoe UI" panose="020B0502040204020203" pitchFamily="34" charset="0"/>
            </a:endParaRPr>
          </a:p>
          <a:p>
            <a:pPr defTabSz="285698"/>
            <a:endParaRPr lang="en-NZ" sz="1600" dirty="0">
              <a:latin typeface="Lato Black" panose="020F0A02020204030203"/>
              <a:cs typeface="Segoe UI" panose="020B0502040204020203" pitchFamily="34" charset="0"/>
            </a:endParaRPr>
          </a:p>
          <a:p>
            <a:pPr defTabSz="285698"/>
            <a:endParaRPr lang="en-NZ" sz="1600" dirty="0">
              <a:latin typeface="Lato Black" panose="020F0A02020204030203"/>
              <a:cs typeface="Segoe UI" panose="020B0502040204020203" pitchFamily="34" charset="0"/>
            </a:endParaRPr>
          </a:p>
          <a:p>
            <a:pPr defTabSz="285698"/>
            <a:endParaRPr lang="en-NZ" sz="1600" dirty="0">
              <a:latin typeface="Lato Black" panose="020F0A02020204030203"/>
              <a:cs typeface="Segoe UI" panose="020B0502040204020203" pitchFamily="34" charset="0"/>
            </a:endParaRPr>
          </a:p>
          <a:p>
            <a:pPr defTabSz="285698"/>
            <a:r>
              <a:rPr lang="en-NZ" sz="1600" b="1" dirty="0">
                <a:latin typeface="Lato Black" panose="020F0A02020204030203"/>
                <a:cs typeface="Segoe UI" panose="020B0502040204020203" pitchFamily="34" charset="0"/>
              </a:rPr>
              <a:t>5. </a:t>
            </a:r>
            <a:r>
              <a:rPr lang="en-NZ" sz="1600" dirty="0" err="1">
                <a:latin typeface="Lato Black" panose="020F0A02020204030203"/>
                <a:cs typeface="Segoe UI" panose="020B0502040204020203" pitchFamily="34" charset="0"/>
              </a:rPr>
              <a:t>Morlighem</a:t>
            </a:r>
            <a:r>
              <a:rPr lang="en-NZ" sz="1600" dirty="0">
                <a:latin typeface="Lato Black" panose="020F0A02020204030203"/>
                <a:cs typeface="Segoe UI" panose="020B0502040204020203" pitchFamily="34" charset="0"/>
              </a:rPr>
              <a:t> et al. 2020, DOI: 10.1038/s41561-019-0510-8</a:t>
            </a:r>
          </a:p>
          <a:p>
            <a:pPr defTabSz="285698"/>
            <a:r>
              <a:rPr lang="en-NZ" sz="1600" b="1" dirty="0">
                <a:latin typeface="Lato Black" panose="020F0A02020204030203"/>
                <a:cs typeface="Segoe UI" panose="020B0502040204020203" pitchFamily="34" charset="0"/>
              </a:rPr>
              <a:t>6. </a:t>
            </a:r>
            <a:r>
              <a:rPr lang="en-NZ" sz="1600" dirty="0">
                <a:latin typeface="Lato Black" panose="020F0A02020204030203"/>
                <a:cs typeface="Segoe UI" panose="020B0502040204020203" pitchFamily="34" charset="0"/>
              </a:rPr>
              <a:t>Shen et al. 2018, DOI: 10.1029/2017JB015346</a:t>
            </a:r>
            <a:r>
              <a:rPr lang="en-NZ" sz="1600" b="1" dirty="0">
                <a:latin typeface="Lato Black" panose="020F0A02020204030203"/>
                <a:cs typeface="Segoe UI" panose="020B0502040204020203" pitchFamily="34" charset="0"/>
              </a:rPr>
              <a:t> </a:t>
            </a:r>
          </a:p>
          <a:p>
            <a:pPr defTabSz="285698"/>
            <a:r>
              <a:rPr lang="en-NZ" sz="1600" b="1" dirty="0">
                <a:latin typeface="Lato Black" panose="020F0A02020204030203"/>
                <a:cs typeface="Segoe UI" panose="020B0502040204020203" pitchFamily="34" charset="0"/>
              </a:rPr>
              <a:t>7. </a:t>
            </a:r>
            <a:r>
              <a:rPr lang="en-NZ" sz="1600" dirty="0" err="1">
                <a:latin typeface="Lato Black" panose="020F0A02020204030203"/>
                <a:cs typeface="Segoe UI" panose="020B0502040204020203" pitchFamily="34" charset="0"/>
              </a:rPr>
              <a:t>Mouginot</a:t>
            </a:r>
            <a:r>
              <a:rPr lang="en-NZ" sz="1600" dirty="0">
                <a:latin typeface="Lato Black" panose="020F0A02020204030203"/>
                <a:cs typeface="Segoe UI" panose="020B0502040204020203" pitchFamily="34" charset="0"/>
              </a:rPr>
              <a:t> et al. 2019, DOI: 10.1029/2019GL083826</a:t>
            </a:r>
          </a:p>
          <a:p>
            <a:pPr defTabSz="285698"/>
            <a:r>
              <a:rPr lang="en-NZ" sz="1600" b="1" dirty="0">
                <a:latin typeface="Lato Black" panose="020F0A02020204030203"/>
                <a:cs typeface="Segoe UI" panose="020B0502040204020203" pitchFamily="34" charset="0"/>
              </a:rPr>
              <a:t>8. </a:t>
            </a:r>
            <a:r>
              <a:rPr lang="en-NZ" sz="1600" dirty="0">
                <a:latin typeface="Lato Black" panose="020F0A02020204030203"/>
                <a:cs typeface="Segoe UI" panose="020B0502040204020203" pitchFamily="34" charset="0"/>
              </a:rPr>
              <a:t>Burton-Johnson et al. 2020, DOI: 10.5194/tc-2020-59</a:t>
            </a:r>
            <a:endParaRPr lang="en-NZ" sz="1600" b="1" dirty="0">
              <a:latin typeface="Lato Black" panose="020F0A02020204030203"/>
              <a:cs typeface="Segoe UI" panose="020B0502040204020203" pitchFamily="34" charset="0"/>
            </a:endParaRPr>
          </a:p>
        </p:txBody>
      </p:sp>
      <p:sp>
        <p:nvSpPr>
          <p:cNvPr id="57" name="TextBox 56">
            <a:extLst>
              <a:ext uri="{FF2B5EF4-FFF2-40B4-BE49-F238E27FC236}">
                <a16:creationId xmlns:a16="http://schemas.microsoft.com/office/drawing/2014/main" id="{F2201248-676A-430E-A6CA-7490CB3B9144}"/>
              </a:ext>
            </a:extLst>
          </p:cNvPr>
          <p:cNvSpPr txBox="1"/>
          <p:nvPr/>
        </p:nvSpPr>
        <p:spPr>
          <a:xfrm>
            <a:off x="10363318" y="22448744"/>
            <a:ext cx="14823453" cy="1338828"/>
          </a:xfrm>
          <a:prstGeom prst="rect">
            <a:avLst/>
          </a:prstGeom>
          <a:noFill/>
        </p:spPr>
        <p:txBody>
          <a:bodyPr wrap="square" rtlCol="0">
            <a:spAutoFit/>
          </a:bodyPr>
          <a:lstStyle/>
          <a:p>
            <a:pPr defTabSz="285698"/>
            <a:r>
              <a:rPr lang="en-NZ" sz="2700" dirty="0">
                <a:solidFill>
                  <a:schemeClr val="bg1"/>
                </a:solidFill>
                <a:latin typeface="Lato Black" panose="020F0A02020204030203"/>
              </a:rPr>
              <a:t>Ross Embayment basement elevations. Data under the RIS are from this study, while offshore data (below ~78°S) are from a regional compilation</a:t>
            </a:r>
            <a:r>
              <a:rPr lang="en-NZ" sz="2700" baseline="30000" dirty="0">
                <a:solidFill>
                  <a:schemeClr val="bg1"/>
                </a:solidFill>
                <a:latin typeface="Lato Black" panose="020F0A02020204030203"/>
              </a:rPr>
              <a:t>4</a:t>
            </a:r>
            <a:r>
              <a:rPr lang="en-NZ" sz="2700" dirty="0">
                <a:solidFill>
                  <a:schemeClr val="bg1"/>
                </a:solidFill>
                <a:latin typeface="Lato Black" panose="020F0A02020204030203"/>
              </a:rPr>
              <a:t>, mostly ANTOSTRAT</a:t>
            </a:r>
            <a:r>
              <a:rPr lang="en-NZ" sz="2700" baseline="30000" dirty="0">
                <a:solidFill>
                  <a:schemeClr val="bg1"/>
                </a:solidFill>
                <a:latin typeface="Lato Black" panose="020F0A02020204030203"/>
              </a:rPr>
              <a:t>3</a:t>
            </a:r>
            <a:r>
              <a:rPr lang="en-NZ" sz="2700" dirty="0">
                <a:solidFill>
                  <a:schemeClr val="bg1"/>
                </a:solidFill>
                <a:latin typeface="Lato Black" panose="020F0A02020204030203"/>
              </a:rPr>
              <a:t>. OIB</a:t>
            </a:r>
            <a:r>
              <a:rPr lang="en-NZ" sz="2700" baseline="30000" dirty="0">
                <a:solidFill>
                  <a:schemeClr val="bg1"/>
                </a:solidFill>
                <a:latin typeface="Lato Black" panose="020F0A02020204030203"/>
              </a:rPr>
              <a:t>1</a:t>
            </a:r>
            <a:r>
              <a:rPr lang="en-NZ" sz="2700" dirty="0">
                <a:solidFill>
                  <a:schemeClr val="bg1"/>
                </a:solidFill>
                <a:latin typeface="Lato Black" panose="020F0A02020204030203"/>
              </a:rPr>
              <a:t> flights paths used for the tie are shown. A-B cross-section profile shown in white.</a:t>
            </a:r>
            <a:endParaRPr lang="en-US" sz="1500" i="1" dirty="0">
              <a:solidFill>
                <a:schemeClr val="bg1"/>
              </a:solidFill>
              <a:latin typeface="Lato Black" panose="020F0A02020204030203"/>
              <a:cs typeface="Segoe UI" panose="020B0502040204020203" pitchFamily="34" charset="0"/>
            </a:endParaRPr>
          </a:p>
        </p:txBody>
      </p:sp>
      <p:pic>
        <p:nvPicPr>
          <p:cNvPr id="5" name="Picture 4" descr="Map&#10;&#10;Description automatically generated">
            <a:extLst>
              <a:ext uri="{FF2B5EF4-FFF2-40B4-BE49-F238E27FC236}">
                <a16:creationId xmlns:a16="http://schemas.microsoft.com/office/drawing/2014/main" id="{EB2F624C-4357-487F-B931-427E97293F9D}"/>
              </a:ext>
            </a:extLst>
          </p:cNvPr>
          <p:cNvPicPr>
            <a:picLocks noChangeAspect="1"/>
          </p:cNvPicPr>
          <p:nvPr/>
        </p:nvPicPr>
        <p:blipFill rotWithShape="1">
          <a:blip r:embed="rId10"/>
          <a:srcRect l="44223" b="2767"/>
          <a:stretch/>
        </p:blipFill>
        <p:spPr>
          <a:xfrm>
            <a:off x="25531297" y="9211484"/>
            <a:ext cx="10547377" cy="9892945"/>
          </a:xfrm>
          <a:prstGeom prst="rect">
            <a:avLst/>
          </a:prstGeom>
        </p:spPr>
      </p:pic>
      <p:pic>
        <p:nvPicPr>
          <p:cNvPr id="8" name="Picture 7" descr="A picture containing map&#10;&#10;Description automatically generated">
            <a:extLst>
              <a:ext uri="{FF2B5EF4-FFF2-40B4-BE49-F238E27FC236}">
                <a16:creationId xmlns:a16="http://schemas.microsoft.com/office/drawing/2014/main" id="{F12C95A5-3282-4BCB-8AA7-9BC2D39AC828}"/>
              </a:ext>
            </a:extLst>
          </p:cNvPr>
          <p:cNvPicPr>
            <a:picLocks noChangeAspect="1"/>
          </p:cNvPicPr>
          <p:nvPr/>
        </p:nvPicPr>
        <p:blipFill rotWithShape="1">
          <a:blip r:embed="rId11"/>
          <a:srcRect t="7449" b="17014"/>
          <a:stretch/>
        </p:blipFill>
        <p:spPr>
          <a:xfrm>
            <a:off x="1203845" y="5780648"/>
            <a:ext cx="7912433" cy="9020139"/>
          </a:xfrm>
          <a:prstGeom prst="rect">
            <a:avLst/>
          </a:prstGeom>
        </p:spPr>
      </p:pic>
      <p:pic>
        <p:nvPicPr>
          <p:cNvPr id="59" name="Picture 58">
            <a:extLst>
              <a:ext uri="{FF2B5EF4-FFF2-40B4-BE49-F238E27FC236}">
                <a16:creationId xmlns:a16="http://schemas.microsoft.com/office/drawing/2014/main" id="{34FFC290-A60A-4DFE-A195-E16F56C1BAEC}"/>
              </a:ext>
            </a:extLst>
          </p:cNvPr>
          <p:cNvPicPr/>
          <p:nvPr/>
        </p:nvPicPr>
        <p:blipFill>
          <a:blip r:embed="rId12">
            <a:duotone>
              <a:prstClr val="black"/>
              <a:schemeClr val="accent2">
                <a:tint val="45000"/>
                <a:satMod val="400000"/>
              </a:schemeClr>
            </a:duotone>
            <a:extLst>
              <a:ext uri="{28A0092B-C50C-407E-A947-70E740481C1C}">
                <a14:useLocalDpi xmlns:a14="http://schemas.microsoft.com/office/drawing/2010/main" val="0"/>
              </a:ext>
            </a:extLst>
          </a:blip>
          <a:srcRect/>
          <a:stretch>
            <a:fillRect/>
          </a:stretch>
        </p:blipFill>
        <p:spPr bwMode="auto">
          <a:xfrm>
            <a:off x="14950953" y="24808410"/>
            <a:ext cx="1478135" cy="1478135"/>
          </a:xfrm>
          <a:prstGeom prst="rect">
            <a:avLst/>
          </a:prstGeom>
          <a:noFill/>
          <a:ln>
            <a:noFill/>
          </a:ln>
        </p:spPr>
      </p:pic>
      <p:sp>
        <p:nvSpPr>
          <p:cNvPr id="28" name="TextBox 27">
            <a:extLst>
              <a:ext uri="{FF2B5EF4-FFF2-40B4-BE49-F238E27FC236}">
                <a16:creationId xmlns:a16="http://schemas.microsoft.com/office/drawing/2014/main" id="{E77C03B7-7FE7-437B-A1D6-3BDBA2BC3582}"/>
              </a:ext>
            </a:extLst>
          </p:cNvPr>
          <p:cNvSpPr txBox="1"/>
          <p:nvPr/>
        </p:nvSpPr>
        <p:spPr>
          <a:xfrm>
            <a:off x="13328035" y="26297474"/>
            <a:ext cx="4723973" cy="1323439"/>
          </a:xfrm>
          <a:prstGeom prst="rect">
            <a:avLst/>
          </a:prstGeom>
          <a:noFill/>
        </p:spPr>
        <p:txBody>
          <a:bodyPr wrap="square" rtlCol="0">
            <a:spAutoFit/>
          </a:bodyPr>
          <a:lstStyle/>
          <a:p>
            <a:pPr algn="ctr"/>
            <a:r>
              <a:rPr lang="en-NZ" sz="2800" b="1" dirty="0">
                <a:solidFill>
                  <a:schemeClr val="accent2"/>
                </a:solidFill>
                <a:latin typeface="Lato Black" panose="020F0A02020204030203"/>
              </a:rPr>
              <a:t>View the paper</a:t>
            </a:r>
          </a:p>
          <a:p>
            <a:pPr algn="ctr"/>
            <a:r>
              <a:rPr lang="en-NZ" sz="2000" dirty="0">
                <a:solidFill>
                  <a:schemeClr val="accent2"/>
                </a:solidFill>
                <a:latin typeface="Lato Black" panose="020F0A02020204030203"/>
              </a:rPr>
              <a:t>doi:10.1029/2021GL097371</a:t>
            </a:r>
          </a:p>
          <a:p>
            <a:pPr algn="ctr"/>
            <a:endParaRPr lang="en-NZ" sz="3200" dirty="0">
              <a:latin typeface="Lato Black" panose="020F0A02020204030203"/>
            </a:endParaRPr>
          </a:p>
        </p:txBody>
      </p:sp>
      <p:sp>
        <p:nvSpPr>
          <p:cNvPr id="60" name="TextBox 59">
            <a:extLst>
              <a:ext uri="{FF2B5EF4-FFF2-40B4-BE49-F238E27FC236}">
                <a16:creationId xmlns:a16="http://schemas.microsoft.com/office/drawing/2014/main" id="{FF9A2B5D-2A98-4C21-9105-3B81FB9C0BBD}"/>
              </a:ext>
            </a:extLst>
          </p:cNvPr>
          <p:cNvSpPr txBox="1"/>
          <p:nvPr/>
        </p:nvSpPr>
        <p:spPr>
          <a:xfrm>
            <a:off x="17775045" y="26295494"/>
            <a:ext cx="4026500" cy="1323439"/>
          </a:xfrm>
          <a:prstGeom prst="rect">
            <a:avLst/>
          </a:prstGeom>
          <a:noFill/>
        </p:spPr>
        <p:txBody>
          <a:bodyPr wrap="square" rtlCol="0">
            <a:spAutoFit/>
          </a:bodyPr>
          <a:lstStyle/>
          <a:p>
            <a:pPr algn="ctr"/>
            <a:r>
              <a:rPr lang="en-NZ" sz="2800" b="1" dirty="0">
                <a:solidFill>
                  <a:schemeClr val="accent1"/>
                </a:solidFill>
                <a:latin typeface="Lato Black" panose="020F0A02020204030203"/>
              </a:rPr>
              <a:t>Download the poster</a:t>
            </a:r>
          </a:p>
          <a:p>
            <a:pPr algn="ctr"/>
            <a:r>
              <a:rPr lang="en-NZ" sz="2000" dirty="0">
                <a:solidFill>
                  <a:schemeClr val="accent1"/>
                </a:solidFill>
                <a:latin typeface="Lato Black" panose="020F0A02020204030203"/>
              </a:rPr>
              <a:t>doi:10.1029/2021GL097371</a:t>
            </a:r>
          </a:p>
          <a:p>
            <a:pPr algn="ctr"/>
            <a:endParaRPr lang="en-NZ" sz="3200" dirty="0">
              <a:latin typeface="Lato Black" panose="020F0A02020204030203"/>
            </a:endParaRPr>
          </a:p>
        </p:txBody>
      </p:sp>
      <p:pic>
        <p:nvPicPr>
          <p:cNvPr id="54" name="Picture 53" descr="Qr code&#10;&#10;Description automatically generated">
            <a:extLst>
              <a:ext uri="{FF2B5EF4-FFF2-40B4-BE49-F238E27FC236}">
                <a16:creationId xmlns:a16="http://schemas.microsoft.com/office/drawing/2014/main" id="{C9544F0F-536F-48C6-B5FF-8280273D6113}"/>
              </a:ext>
            </a:extLst>
          </p:cNvPr>
          <p:cNvPicPr>
            <a:picLocks noChangeAspect="1"/>
          </p:cNvPicPr>
          <p:nvPr/>
        </p:nvPicPr>
        <p:blipFill>
          <a:blip r:embed="rId13">
            <a:duotone>
              <a:prstClr val="black"/>
              <a:schemeClr val="accent1">
                <a:tint val="45000"/>
                <a:satMod val="400000"/>
              </a:schemeClr>
            </a:duotone>
          </a:blip>
          <a:stretch>
            <a:fillRect/>
          </a:stretch>
        </p:blipFill>
        <p:spPr>
          <a:xfrm>
            <a:off x="19049227" y="24783271"/>
            <a:ext cx="1478135" cy="1478135"/>
          </a:xfrm>
          <a:prstGeom prst="rect">
            <a:avLst/>
          </a:prstGeom>
        </p:spPr>
      </p:pic>
      <p:pic>
        <p:nvPicPr>
          <p:cNvPr id="56" name="Picture 55">
            <a:extLst>
              <a:ext uri="{FF2B5EF4-FFF2-40B4-BE49-F238E27FC236}">
                <a16:creationId xmlns:a16="http://schemas.microsoft.com/office/drawing/2014/main" id="{ECFEA6DE-A30F-4371-9140-32C107CD9F30}"/>
              </a:ext>
            </a:extLst>
          </p:cNvPr>
          <p:cNvPicPr>
            <a:picLocks noChangeAspect="1"/>
          </p:cNvPicPr>
          <p:nvPr/>
        </p:nvPicPr>
        <p:blipFill>
          <a:blip r:embed="rId14"/>
          <a:stretch>
            <a:fillRect/>
          </a:stretch>
        </p:blipFill>
        <p:spPr>
          <a:xfrm>
            <a:off x="11470698" y="2646576"/>
            <a:ext cx="12608693" cy="19557521"/>
          </a:xfrm>
          <a:prstGeom prst="rect">
            <a:avLst/>
          </a:prstGeom>
        </p:spPr>
      </p:pic>
    </p:spTree>
    <p:extLst>
      <p:ext uri="{BB962C8B-B14F-4D97-AF65-F5344CB8AC3E}">
        <p14:creationId xmlns:p14="http://schemas.microsoft.com/office/powerpoint/2010/main" val="1641596839"/>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24942</TotalTime>
  <Words>753</Words>
  <Application>Microsoft Office PowerPoint</Application>
  <PresentationFormat>Custom</PresentationFormat>
  <Paragraphs>88</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Lato</vt:lpstr>
      <vt:lpstr>Lato Black</vt:lpstr>
      <vt:lpstr>1_Office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Tankersley</dc:creator>
  <cp:lastModifiedBy>Matthew Tankersley</cp:lastModifiedBy>
  <cp:revision>143</cp:revision>
  <dcterms:created xsi:type="dcterms:W3CDTF">2021-10-15T00:07:22Z</dcterms:created>
  <dcterms:modified xsi:type="dcterms:W3CDTF">2022-09-21T05:39:57Z</dcterms:modified>
</cp:coreProperties>
</file>

<file path=docProps/thumbnail.jpeg>
</file>